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6"/>
  </p:notesMasterIdLst>
  <p:sldIdLst>
    <p:sldId id="256" r:id="rId2"/>
    <p:sldId id="257" r:id="rId3"/>
    <p:sldId id="259" r:id="rId4"/>
    <p:sldId id="263" r:id="rId5"/>
    <p:sldId id="264" r:id="rId6"/>
    <p:sldId id="265" r:id="rId7"/>
    <p:sldId id="266" r:id="rId8"/>
    <p:sldId id="268" r:id="rId9"/>
    <p:sldId id="267" r:id="rId10"/>
    <p:sldId id="269" r:id="rId11"/>
    <p:sldId id="270" r:id="rId12"/>
    <p:sldId id="271" r:id="rId13"/>
    <p:sldId id="272" r:id="rId14"/>
    <p:sldId id="274" r:id="rId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1" d="100"/>
          <a:sy n="51" d="100"/>
        </p:scale>
        <p:origin x="182"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6EBB75-02B9-4EFB-B775-949FBBCEEC96}" type="datetimeFigureOut">
              <a:rPr lang="it-IT" smtClean="0"/>
              <a:t>19/07/2023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847DE1-A8B4-4DA8-9881-B25AE7C76279}" type="slidenum">
              <a:rPr lang="it-IT" smtClean="0"/>
              <a:t>‹N›</a:t>
            </a:fld>
            <a:endParaRPr lang="it-IT"/>
          </a:p>
        </p:txBody>
      </p:sp>
    </p:spTree>
    <p:extLst>
      <p:ext uri="{BB962C8B-B14F-4D97-AF65-F5344CB8AC3E}">
        <p14:creationId xmlns:p14="http://schemas.microsoft.com/office/powerpoint/2010/main" val="716052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7/19/2023</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‹N›</a:t>
            </a:fld>
            <a:endParaRPr lang="en-US"/>
          </a:p>
        </p:txBody>
      </p:sp>
    </p:spTree>
    <p:extLst>
      <p:ext uri="{BB962C8B-B14F-4D97-AF65-F5344CB8AC3E}">
        <p14:creationId xmlns:p14="http://schemas.microsoft.com/office/powerpoint/2010/main" val="468727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7202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1191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1060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2316882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558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8665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1230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5031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2137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7/19/2023</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7374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7/19/2023</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‹N›</a:t>
            </a:fld>
            <a:endParaRPr lang="en-US"/>
          </a:p>
        </p:txBody>
      </p:sp>
    </p:spTree>
    <p:extLst>
      <p:ext uri="{BB962C8B-B14F-4D97-AF65-F5344CB8AC3E}">
        <p14:creationId xmlns:p14="http://schemas.microsoft.com/office/powerpoint/2010/main" val="2766280919"/>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0951F9B-991B-B0CC-4E2D-D21790E14AD5}"/>
              </a:ext>
            </a:extLst>
          </p:cNvPr>
          <p:cNvSpPr>
            <a:spLocks noGrp="1"/>
          </p:cNvSpPr>
          <p:nvPr>
            <p:ph type="ctrTitle"/>
          </p:nvPr>
        </p:nvSpPr>
        <p:spPr>
          <a:xfrm>
            <a:off x="4771673" y="727811"/>
            <a:ext cx="6484695" cy="3449638"/>
          </a:xfrm>
        </p:spPr>
        <p:txBody>
          <a:bodyPr vert="horz" lIns="91440" tIns="45720" rIns="91440" bIns="45720" rtlCol="0" anchor="t">
            <a:normAutofit/>
          </a:bodyPr>
          <a:lstStyle/>
          <a:p>
            <a:pPr algn="r">
              <a:lnSpc>
                <a:spcPct val="90000"/>
              </a:lnSpc>
            </a:pPr>
            <a:r>
              <a:rPr lang="en-US" sz="4700" dirty="0" err="1"/>
              <a:t>Analisi</a:t>
            </a:r>
            <a:r>
              <a:rPr lang="en-US" sz="4700" dirty="0"/>
              <a:t> </a:t>
            </a:r>
            <a:r>
              <a:rPr lang="en-US" sz="4700" dirty="0" err="1"/>
              <a:t>espressioni</a:t>
            </a:r>
            <a:r>
              <a:rPr lang="en-US" sz="4700" dirty="0"/>
              <a:t> </a:t>
            </a:r>
            <a:r>
              <a:rPr lang="en-US" sz="4700" dirty="0" err="1"/>
              <a:t>facciali</a:t>
            </a:r>
            <a:r>
              <a:rPr lang="en-US" sz="4700" dirty="0"/>
              <a:t> in </a:t>
            </a:r>
            <a:r>
              <a:rPr lang="en-US" sz="4700" dirty="0" err="1"/>
              <a:t>contesto</a:t>
            </a:r>
            <a:r>
              <a:rPr lang="en-US" sz="4700" dirty="0"/>
              <a:t> di </a:t>
            </a:r>
            <a:br>
              <a:rPr lang="en-US" sz="4700" dirty="0"/>
            </a:br>
            <a:r>
              <a:rPr lang="en-US" sz="4700" dirty="0"/>
              <a:t>e-learning</a:t>
            </a:r>
          </a:p>
        </p:txBody>
      </p:sp>
      <p:sp>
        <p:nvSpPr>
          <p:cNvPr id="3" name="Sottotitolo 2">
            <a:extLst>
              <a:ext uri="{FF2B5EF4-FFF2-40B4-BE49-F238E27FC236}">
                <a16:creationId xmlns:a16="http://schemas.microsoft.com/office/drawing/2014/main" id="{E775B7EC-8BFE-1CBB-205E-1FCA3FE122FA}"/>
              </a:ext>
            </a:extLst>
          </p:cNvPr>
          <p:cNvSpPr>
            <a:spLocks noGrp="1"/>
          </p:cNvSpPr>
          <p:nvPr>
            <p:ph type="subTitle" idx="1"/>
          </p:nvPr>
        </p:nvSpPr>
        <p:spPr>
          <a:xfrm>
            <a:off x="2770698" y="4751205"/>
            <a:ext cx="5243323" cy="1975393"/>
          </a:xfrm>
        </p:spPr>
        <p:txBody>
          <a:bodyPr vert="horz" lIns="91440" tIns="45720" rIns="91440" bIns="45720" rtlCol="0" anchor="b">
            <a:noAutofit/>
          </a:bodyPr>
          <a:lstStyle/>
          <a:p>
            <a:pPr>
              <a:lnSpc>
                <a:spcPct val="100000"/>
              </a:lnSpc>
            </a:pPr>
            <a:r>
              <a:rPr lang="en-US" dirty="0" err="1"/>
              <a:t>Professore</a:t>
            </a:r>
            <a:r>
              <a:rPr lang="en-US" dirty="0"/>
              <a:t> </a:t>
            </a:r>
          </a:p>
          <a:p>
            <a:pPr>
              <a:lnSpc>
                <a:spcPct val="100000"/>
              </a:lnSpc>
            </a:pPr>
            <a:r>
              <a:rPr lang="en-US" dirty="0"/>
              <a:t>Prof. Stefano </a:t>
            </a:r>
            <a:r>
              <a:rPr lang="en-US" dirty="0" err="1"/>
              <a:t>Ferilli</a:t>
            </a:r>
            <a:r>
              <a:rPr lang="en-US" dirty="0"/>
              <a:t> </a:t>
            </a:r>
          </a:p>
          <a:p>
            <a:pPr>
              <a:lnSpc>
                <a:spcPct val="100000"/>
              </a:lnSpc>
            </a:pPr>
            <a:r>
              <a:rPr lang="en-US" dirty="0" err="1"/>
              <a:t>Relatrice</a:t>
            </a:r>
            <a:r>
              <a:rPr lang="en-US" dirty="0"/>
              <a:t> </a:t>
            </a:r>
          </a:p>
          <a:p>
            <a:pPr>
              <a:lnSpc>
                <a:spcPct val="100000"/>
              </a:lnSpc>
            </a:pPr>
            <a:r>
              <a:rPr lang="en-US" dirty="0"/>
              <a:t>Prof. </a:t>
            </a:r>
            <a:r>
              <a:rPr lang="en-US" dirty="0" err="1"/>
              <a:t>Berardina</a:t>
            </a:r>
            <a:r>
              <a:rPr lang="en-US" dirty="0"/>
              <a:t> De </a:t>
            </a:r>
            <a:r>
              <a:rPr lang="en-US" dirty="0" err="1"/>
              <a:t>Carolis</a:t>
            </a:r>
            <a:endParaRPr lang="en-US" dirty="0"/>
          </a:p>
        </p:txBody>
      </p:sp>
      <p:pic>
        <p:nvPicPr>
          <p:cNvPr id="5" name="Immagine 4" descr="Immagine che contiene emblema, cresta, Marchio, simbolo&#10;&#10;Descrizione generata automaticamente">
            <a:extLst>
              <a:ext uri="{FF2B5EF4-FFF2-40B4-BE49-F238E27FC236}">
                <a16:creationId xmlns:a16="http://schemas.microsoft.com/office/drawing/2014/main" id="{3051ED42-2163-D5D7-DFC5-D7E2CF6858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5349" y="0"/>
            <a:ext cx="1390272" cy="1401335"/>
          </a:xfrm>
          <a:prstGeom prst="rect">
            <a:avLst/>
          </a:prstGeom>
        </p:spPr>
      </p:pic>
      <p:sp>
        <p:nvSpPr>
          <p:cNvPr id="6" name="Sottotitolo 2">
            <a:extLst>
              <a:ext uri="{FF2B5EF4-FFF2-40B4-BE49-F238E27FC236}">
                <a16:creationId xmlns:a16="http://schemas.microsoft.com/office/drawing/2014/main" id="{3184DB56-62C7-4E7A-E29F-35B6082C86D9}"/>
              </a:ext>
            </a:extLst>
          </p:cNvPr>
          <p:cNvSpPr txBox="1">
            <a:spLocks/>
          </p:cNvSpPr>
          <p:nvPr/>
        </p:nvSpPr>
        <p:spPr>
          <a:xfrm>
            <a:off x="8014021" y="5898717"/>
            <a:ext cx="4056185"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it-IT" dirty="0"/>
              <a:t>Laureando</a:t>
            </a:r>
          </a:p>
          <a:p>
            <a:pPr algn="r"/>
            <a:r>
              <a:rPr lang="it-IT" dirty="0"/>
              <a:t>Alessandro Carella</a:t>
            </a:r>
          </a:p>
        </p:txBody>
      </p:sp>
    </p:spTree>
    <p:extLst>
      <p:ext uri="{BB962C8B-B14F-4D97-AF65-F5344CB8AC3E}">
        <p14:creationId xmlns:p14="http://schemas.microsoft.com/office/powerpoint/2010/main" val="334867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3">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5">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2" name="Rectangle 17">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olo 1">
            <a:extLst>
              <a:ext uri="{FF2B5EF4-FFF2-40B4-BE49-F238E27FC236}">
                <a16:creationId xmlns:a16="http://schemas.microsoft.com/office/drawing/2014/main" id="{92227E3A-B0DA-ADAA-2BA4-DAF5EF8F66B6}"/>
              </a:ext>
            </a:extLst>
          </p:cNvPr>
          <p:cNvSpPr>
            <a:spLocks noGrp="1"/>
          </p:cNvSpPr>
          <p:nvPr>
            <p:ph type="title"/>
          </p:nvPr>
        </p:nvSpPr>
        <p:spPr>
          <a:xfrm>
            <a:off x="1793118" y="455362"/>
            <a:ext cx="4696318" cy="1550419"/>
          </a:xfrm>
        </p:spPr>
        <p:txBody>
          <a:bodyPr>
            <a:normAutofit/>
          </a:bodyPr>
          <a:lstStyle/>
          <a:p>
            <a:r>
              <a:rPr lang="it-IT" dirty="0"/>
              <a:t>Applicativo realizzato</a:t>
            </a:r>
          </a:p>
        </p:txBody>
      </p:sp>
      <p:sp>
        <p:nvSpPr>
          <p:cNvPr id="23" name="Content Placeholder 10">
            <a:extLst>
              <a:ext uri="{FF2B5EF4-FFF2-40B4-BE49-F238E27FC236}">
                <a16:creationId xmlns:a16="http://schemas.microsoft.com/office/drawing/2014/main" id="{9036DAD8-E75F-2DA7-BF75-A787AF465973}"/>
              </a:ext>
            </a:extLst>
          </p:cNvPr>
          <p:cNvSpPr>
            <a:spLocks noGrp="1"/>
          </p:cNvSpPr>
          <p:nvPr>
            <p:ph idx="1"/>
          </p:nvPr>
        </p:nvSpPr>
        <p:spPr>
          <a:xfrm>
            <a:off x="1832021" y="2160016"/>
            <a:ext cx="4581749" cy="3926152"/>
          </a:xfrm>
        </p:spPr>
        <p:txBody>
          <a:bodyPr>
            <a:normAutofit/>
          </a:bodyPr>
          <a:lstStyle/>
          <a:p>
            <a:pPr marL="0" indent="0">
              <a:buNone/>
            </a:pPr>
            <a:r>
              <a:rPr lang="en-US" dirty="0"/>
              <a:t>Una volta </a:t>
            </a:r>
            <a:r>
              <a:rPr lang="en-US" dirty="0" err="1"/>
              <a:t>realizzati</a:t>
            </a:r>
            <a:r>
              <a:rPr lang="en-US" dirty="0"/>
              <a:t> </a:t>
            </a:r>
            <a:r>
              <a:rPr lang="en-US" dirty="0" err="1"/>
              <a:t>i</a:t>
            </a:r>
            <a:r>
              <a:rPr lang="en-US" dirty="0"/>
              <a:t> </a:t>
            </a:r>
            <a:r>
              <a:rPr lang="en-US" dirty="0" err="1"/>
              <a:t>classificatori</a:t>
            </a:r>
            <a:r>
              <a:rPr lang="en-US" dirty="0"/>
              <a:t> ho </a:t>
            </a:r>
            <a:r>
              <a:rPr lang="en-US" dirty="0" err="1"/>
              <a:t>deciso</a:t>
            </a:r>
            <a:r>
              <a:rPr lang="en-US" dirty="0"/>
              <a:t> di </a:t>
            </a:r>
            <a:r>
              <a:rPr lang="en-US" dirty="0" err="1"/>
              <a:t>realizzare</a:t>
            </a:r>
            <a:r>
              <a:rPr lang="en-US" dirty="0"/>
              <a:t> un </a:t>
            </a:r>
            <a:r>
              <a:rPr lang="en-US" dirty="0" err="1"/>
              <a:t>applicativo</a:t>
            </a:r>
            <a:r>
              <a:rPr lang="en-US" dirty="0"/>
              <a:t> per </a:t>
            </a:r>
            <a:r>
              <a:rPr lang="en-US" dirty="0" err="1"/>
              <a:t>poter</a:t>
            </a:r>
            <a:r>
              <a:rPr lang="en-US" dirty="0"/>
              <a:t> </a:t>
            </a:r>
            <a:r>
              <a:rPr lang="en-US" dirty="0" err="1"/>
              <a:t>vedere</a:t>
            </a:r>
            <a:r>
              <a:rPr lang="en-US" dirty="0"/>
              <a:t> </a:t>
            </a:r>
            <a:r>
              <a:rPr lang="en-US" dirty="0" err="1"/>
              <a:t>l’applicazione</a:t>
            </a:r>
            <a:r>
              <a:rPr lang="en-US" dirty="0"/>
              <a:t> di </a:t>
            </a:r>
            <a:r>
              <a:rPr lang="en-US" dirty="0" err="1"/>
              <a:t>questi</a:t>
            </a:r>
            <a:r>
              <a:rPr lang="en-US" dirty="0"/>
              <a:t> in tempo </a:t>
            </a:r>
            <a:r>
              <a:rPr lang="en-US" dirty="0" err="1"/>
              <a:t>reale</a:t>
            </a:r>
            <a:endParaRPr lang="en-US" dirty="0"/>
          </a:p>
        </p:txBody>
      </p:sp>
      <p:pic>
        <p:nvPicPr>
          <p:cNvPr id="8" name="Immagine 7">
            <a:extLst>
              <a:ext uri="{FF2B5EF4-FFF2-40B4-BE49-F238E27FC236}">
                <a16:creationId xmlns:a16="http://schemas.microsoft.com/office/drawing/2014/main" id="{7EEC46D7-A4DD-A8F7-90DE-22A0C157280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75777" y="471042"/>
            <a:ext cx="5392468" cy="2753427"/>
          </a:xfrm>
          <a:prstGeom prst="rect">
            <a:avLst/>
          </a:prstGeom>
        </p:spPr>
      </p:pic>
      <p:pic>
        <p:nvPicPr>
          <p:cNvPr id="9" name="Segnaposto contenuto 4">
            <a:extLst>
              <a:ext uri="{FF2B5EF4-FFF2-40B4-BE49-F238E27FC236}">
                <a16:creationId xmlns:a16="http://schemas.microsoft.com/office/drawing/2014/main" id="{59CEEA7B-ED01-7467-C2EC-E90F2A9E78D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78600" y="3741906"/>
            <a:ext cx="5386822" cy="2224392"/>
          </a:xfrm>
          <a:prstGeom prst="rect">
            <a:avLst/>
          </a:prstGeom>
        </p:spPr>
      </p:pic>
    </p:spTree>
    <p:extLst>
      <p:ext uri="{BB962C8B-B14F-4D97-AF65-F5344CB8AC3E}">
        <p14:creationId xmlns:p14="http://schemas.microsoft.com/office/powerpoint/2010/main" val="1057488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8AECA0B-29E3-D525-4A4F-A6C5FEC29EB6}"/>
              </a:ext>
            </a:extLst>
          </p:cNvPr>
          <p:cNvSpPr>
            <a:spLocks noGrp="1"/>
          </p:cNvSpPr>
          <p:nvPr>
            <p:ph type="title"/>
          </p:nvPr>
        </p:nvSpPr>
        <p:spPr/>
        <p:txBody>
          <a:bodyPr/>
          <a:lstStyle/>
          <a:p>
            <a:r>
              <a:rPr lang="it-IT" dirty="0" err="1"/>
              <a:t>WoMan</a:t>
            </a:r>
            <a:endParaRPr lang="it-IT" dirty="0"/>
          </a:p>
        </p:txBody>
      </p:sp>
      <p:sp>
        <p:nvSpPr>
          <p:cNvPr id="3" name="Segnaposto contenuto 2">
            <a:extLst>
              <a:ext uri="{FF2B5EF4-FFF2-40B4-BE49-F238E27FC236}">
                <a16:creationId xmlns:a16="http://schemas.microsoft.com/office/drawing/2014/main" id="{982C9EF4-400E-4D8F-A49B-D817961847F6}"/>
              </a:ext>
            </a:extLst>
          </p:cNvPr>
          <p:cNvSpPr>
            <a:spLocks noGrp="1"/>
          </p:cNvSpPr>
          <p:nvPr>
            <p:ph idx="1"/>
          </p:nvPr>
        </p:nvSpPr>
        <p:spPr/>
        <p:txBody>
          <a:bodyPr>
            <a:normAutofit/>
          </a:bodyPr>
          <a:lstStyle/>
          <a:p>
            <a:pPr marL="0" indent="0">
              <a:buNone/>
            </a:pP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Il framework </a:t>
            </a:r>
            <a:r>
              <a:rPr lang="it-IT" sz="1800" kern="100" dirty="0" err="1">
                <a:effectLst/>
                <a:latin typeface="Calibri" panose="020F0502020204030204" pitchFamily="34" charset="0"/>
                <a:ea typeface="Calibri" panose="020F0502020204030204" pitchFamily="34" charset="0"/>
                <a:cs typeface="Times New Roman" panose="02020603050405020304" pitchFamily="18" charset="0"/>
              </a:rPr>
              <a:t>WoMan</a:t>
            </a: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 per la gestione dei flussi di lavoro si basa sulla logica del primo ordine. Alla base di questo è presente una procedura automatica che impara e raffina i modelli di flusso di lavoro da casi di esecuzione di processi precedentemente osservati. Le sue peculiarità innovative includono l’</a:t>
            </a:r>
            <a:r>
              <a:rPr lang="it-IT" sz="1800" kern="100" dirty="0" err="1">
                <a:effectLst/>
                <a:latin typeface="Calibri" panose="020F0502020204030204" pitchFamily="34" charset="0"/>
                <a:ea typeface="Calibri" panose="020F0502020204030204" pitchFamily="34" charset="0"/>
                <a:cs typeface="Times New Roman" panose="02020603050405020304" pitchFamily="18" charset="0"/>
              </a:rPr>
              <a:t>Incrementalità</a:t>
            </a: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 che permette un apprendimento veloce anche in presenza di rumore, la stretta aderenza ai processi precedentemente osservate, l’abilità di imparare condizioni complesse per le component del workflow e una capacità espressiva Maggiore se comparato agli altri sistemi allo stato dell’arte</a:t>
            </a:r>
          </a:p>
          <a:p>
            <a:pPr marL="0" indent="0">
              <a:buNone/>
            </a:pPr>
            <a:endParaRPr lang="it-IT" dirty="0"/>
          </a:p>
        </p:txBody>
      </p:sp>
    </p:spTree>
    <p:extLst>
      <p:ext uri="{BB962C8B-B14F-4D97-AF65-F5344CB8AC3E}">
        <p14:creationId xmlns:p14="http://schemas.microsoft.com/office/powerpoint/2010/main" val="1343708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C08B2F7-BF7C-5206-E265-245F45EC20D6}"/>
              </a:ext>
            </a:extLst>
          </p:cNvPr>
          <p:cNvSpPr>
            <a:spLocks noGrp="1"/>
          </p:cNvSpPr>
          <p:nvPr>
            <p:ph type="title"/>
          </p:nvPr>
        </p:nvSpPr>
        <p:spPr/>
        <p:txBody>
          <a:bodyPr/>
          <a:lstStyle/>
          <a:p>
            <a:r>
              <a:rPr lang="it-IT" dirty="0"/>
              <a:t>Risultati </a:t>
            </a:r>
            <a:r>
              <a:rPr lang="it-IT" dirty="0" err="1"/>
              <a:t>WoMan</a:t>
            </a:r>
            <a:endParaRPr lang="it-IT" dirty="0"/>
          </a:p>
        </p:txBody>
      </p:sp>
      <p:sp>
        <p:nvSpPr>
          <p:cNvPr id="3" name="Segnaposto contenuto 2">
            <a:extLst>
              <a:ext uri="{FF2B5EF4-FFF2-40B4-BE49-F238E27FC236}">
                <a16:creationId xmlns:a16="http://schemas.microsoft.com/office/drawing/2014/main" id="{1EF8FA3B-BB1C-02D2-B7A2-DACBB1C86507}"/>
              </a:ext>
            </a:extLst>
          </p:cNvPr>
          <p:cNvSpPr>
            <a:spLocks noGrp="1"/>
          </p:cNvSpPr>
          <p:nvPr>
            <p:ph idx="1"/>
          </p:nvPr>
        </p:nvSpPr>
        <p:spPr/>
        <p:txBody>
          <a:bodyPr/>
          <a:lstStyle/>
          <a:p>
            <a:pPr marL="0" indent="0">
              <a:buNone/>
            </a:pPr>
            <a:r>
              <a:rPr lang="it-IT" dirty="0"/>
              <a:t>Ho fornito al professore Ferilli dei file di workflow per </a:t>
            </a:r>
            <a:r>
              <a:rPr lang="it-IT" dirty="0" err="1"/>
              <a:t>WoMan</a:t>
            </a:r>
            <a:r>
              <a:rPr lang="it-IT" dirty="0"/>
              <a:t> estratti dai video del dataset DAiSEE.</a:t>
            </a:r>
          </a:p>
          <a:p>
            <a:pPr marL="0" indent="0">
              <a:buNone/>
            </a:pPr>
            <a:r>
              <a:rPr lang="it-IT" dirty="0"/>
              <a:t>Il contenuto dei file di workflow riguardano quindi i mood:</a:t>
            </a:r>
          </a:p>
          <a:p>
            <a:pPr lvl="1"/>
            <a:r>
              <a:rPr lang="it-IT" sz="2200" dirty="0"/>
              <a:t>Engaged</a:t>
            </a:r>
          </a:p>
          <a:p>
            <a:pPr lvl="1"/>
            <a:r>
              <a:rPr lang="it-IT" sz="2200" dirty="0"/>
              <a:t>Bored</a:t>
            </a:r>
          </a:p>
          <a:p>
            <a:pPr lvl="1"/>
            <a:r>
              <a:rPr lang="it-IT" sz="2200" dirty="0"/>
              <a:t>Frustrated</a:t>
            </a:r>
          </a:p>
          <a:p>
            <a:pPr lvl="1"/>
            <a:r>
              <a:rPr lang="it-IT" sz="2200" dirty="0"/>
              <a:t>Confused</a:t>
            </a:r>
          </a:p>
          <a:p>
            <a:pPr marL="0" indent="0">
              <a:buNone/>
            </a:pPr>
            <a:r>
              <a:rPr lang="it-IT" dirty="0"/>
              <a:t>I risultati sono riportati nelle slide seguenti</a:t>
            </a:r>
          </a:p>
        </p:txBody>
      </p:sp>
    </p:spTree>
    <p:extLst>
      <p:ext uri="{BB962C8B-B14F-4D97-AF65-F5344CB8AC3E}">
        <p14:creationId xmlns:p14="http://schemas.microsoft.com/office/powerpoint/2010/main" val="1142106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8" name="Rectangle 17">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20" name="Rectangle 19">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5495"/>
            <a:ext cx="1133856"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4" name="Rectangle 23">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5" name="Segnaposto contenuto 14" descr="Immagine che contiene testo, linea, diagramma, Parallelo&#10;&#10;Descrizione generata automaticamente">
            <a:extLst>
              <a:ext uri="{FF2B5EF4-FFF2-40B4-BE49-F238E27FC236}">
                <a16:creationId xmlns:a16="http://schemas.microsoft.com/office/drawing/2014/main" id="{1FB0FAAB-5F8B-E4B0-C262-804B7268B1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3511" y="362068"/>
            <a:ext cx="10904646" cy="6133864"/>
          </a:xfrm>
        </p:spPr>
      </p:pic>
    </p:spTree>
    <p:extLst>
      <p:ext uri="{BB962C8B-B14F-4D97-AF65-F5344CB8AC3E}">
        <p14:creationId xmlns:p14="http://schemas.microsoft.com/office/powerpoint/2010/main" val="4011231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Segnaposto contenuto 14">
            <a:extLst>
              <a:ext uri="{FF2B5EF4-FFF2-40B4-BE49-F238E27FC236}">
                <a16:creationId xmlns:a16="http://schemas.microsoft.com/office/drawing/2014/main" id="{1FB0FAAB-5F8B-E4B0-C262-804B7268B1E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213511" y="362068"/>
            <a:ext cx="10904646" cy="6133864"/>
          </a:xfrm>
        </p:spPr>
      </p:pic>
    </p:spTree>
    <p:extLst>
      <p:ext uri="{BB962C8B-B14F-4D97-AF65-F5344CB8AC3E}">
        <p14:creationId xmlns:p14="http://schemas.microsoft.com/office/powerpoint/2010/main" val="3083494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2A9504-750B-3CF4-587C-97F183A4897F}"/>
              </a:ext>
            </a:extLst>
          </p:cNvPr>
          <p:cNvSpPr>
            <a:spLocks noGrp="1"/>
          </p:cNvSpPr>
          <p:nvPr>
            <p:ph type="title"/>
          </p:nvPr>
        </p:nvSpPr>
        <p:spPr/>
        <p:txBody>
          <a:bodyPr/>
          <a:lstStyle/>
          <a:p>
            <a:r>
              <a:rPr lang="it-IT" dirty="0"/>
              <a:t>Contesto</a:t>
            </a:r>
          </a:p>
        </p:txBody>
      </p:sp>
      <p:sp>
        <p:nvSpPr>
          <p:cNvPr id="3" name="Segnaposto contenuto 2">
            <a:extLst>
              <a:ext uri="{FF2B5EF4-FFF2-40B4-BE49-F238E27FC236}">
                <a16:creationId xmlns:a16="http://schemas.microsoft.com/office/drawing/2014/main" id="{496C7BBD-265D-7E0F-4D83-388E206A2791}"/>
              </a:ext>
            </a:extLst>
          </p:cNvPr>
          <p:cNvSpPr>
            <a:spLocks noGrp="1"/>
          </p:cNvSpPr>
          <p:nvPr>
            <p:ph idx="1"/>
          </p:nvPr>
        </p:nvSpPr>
        <p:spPr/>
        <p:txBody>
          <a:bodyPr/>
          <a:lstStyle/>
          <a:p>
            <a:pPr marL="0" indent="0">
              <a:buNone/>
            </a:pPr>
            <a:r>
              <a:rPr lang="en-US" dirty="0"/>
              <a:t>“The test of successful education is not the amount of knowledge that pupils take away from school, but their appetite to know and their capacity to learn.” –Sir Richard Livingstone 1941. </a:t>
            </a:r>
          </a:p>
        </p:txBody>
      </p:sp>
    </p:spTree>
    <p:extLst>
      <p:ext uri="{BB962C8B-B14F-4D97-AF65-F5344CB8AC3E}">
        <p14:creationId xmlns:p14="http://schemas.microsoft.com/office/powerpoint/2010/main" val="4203901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685F524-9259-333D-0CD7-DD80E32E2188}"/>
              </a:ext>
            </a:extLst>
          </p:cNvPr>
          <p:cNvSpPr>
            <a:spLocks noGrp="1"/>
          </p:cNvSpPr>
          <p:nvPr>
            <p:ph type="title"/>
          </p:nvPr>
        </p:nvSpPr>
        <p:spPr/>
        <p:txBody>
          <a:bodyPr/>
          <a:lstStyle/>
          <a:p>
            <a:r>
              <a:rPr lang="it-IT" dirty="0"/>
              <a:t>Emozioni ma non stati d’animo</a:t>
            </a:r>
          </a:p>
        </p:txBody>
      </p:sp>
      <p:sp>
        <p:nvSpPr>
          <p:cNvPr id="3" name="Segnaposto contenuto 2">
            <a:extLst>
              <a:ext uri="{FF2B5EF4-FFF2-40B4-BE49-F238E27FC236}">
                <a16:creationId xmlns:a16="http://schemas.microsoft.com/office/drawing/2014/main" id="{88277611-2A15-BD5D-D1A6-71E2AF19BC7B}"/>
              </a:ext>
            </a:extLst>
          </p:cNvPr>
          <p:cNvSpPr>
            <a:spLocks noGrp="1"/>
          </p:cNvSpPr>
          <p:nvPr>
            <p:ph idx="1"/>
          </p:nvPr>
        </p:nvSpPr>
        <p:spPr/>
        <p:txBody>
          <a:bodyPr/>
          <a:lstStyle/>
          <a:p>
            <a:pPr marL="0" indent="0">
              <a:buNone/>
            </a:pPr>
            <a:r>
              <a:rPr lang="it-IT" dirty="0"/>
              <a:t>Sono presenti diversi studi che affrontano il riconoscimento automatico, attraverso l’analisi del volto, delle emozioni del soggetto.</a:t>
            </a:r>
          </a:p>
          <a:p>
            <a:pPr marL="0" indent="0">
              <a:buNone/>
            </a:pPr>
            <a:r>
              <a:rPr lang="it-IT" dirty="0"/>
              <a:t>È esiguo invece il numero di studi che mettono in atto la stessa analisi per gli stati d’animo</a:t>
            </a:r>
          </a:p>
        </p:txBody>
      </p:sp>
    </p:spTree>
    <p:extLst>
      <p:ext uri="{BB962C8B-B14F-4D97-AF65-F5344CB8AC3E}">
        <p14:creationId xmlns:p14="http://schemas.microsoft.com/office/powerpoint/2010/main" val="3246268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B41F6774-883C-96AF-50BF-F0AE9C87CD50}"/>
              </a:ext>
            </a:extLst>
          </p:cNvPr>
          <p:cNvSpPr>
            <a:spLocks noGrp="1"/>
          </p:cNvSpPr>
          <p:nvPr>
            <p:ph type="title"/>
          </p:nvPr>
        </p:nvSpPr>
        <p:spPr>
          <a:xfrm>
            <a:off x="1587710" y="455362"/>
            <a:ext cx="4067909" cy="1550419"/>
          </a:xfrm>
        </p:spPr>
        <p:txBody>
          <a:bodyPr>
            <a:normAutofit/>
          </a:bodyPr>
          <a:lstStyle/>
          <a:p>
            <a:r>
              <a:rPr lang="it-IT" dirty="0"/>
              <a:t>Action Units</a:t>
            </a:r>
          </a:p>
        </p:txBody>
      </p:sp>
      <p:sp>
        <p:nvSpPr>
          <p:cNvPr id="3" name="Segnaposto contenuto 2">
            <a:extLst>
              <a:ext uri="{FF2B5EF4-FFF2-40B4-BE49-F238E27FC236}">
                <a16:creationId xmlns:a16="http://schemas.microsoft.com/office/drawing/2014/main" id="{C87AF4DC-280E-9306-8E17-356A5B63E2B7}"/>
              </a:ext>
            </a:extLst>
          </p:cNvPr>
          <p:cNvSpPr>
            <a:spLocks noGrp="1"/>
          </p:cNvSpPr>
          <p:nvPr>
            <p:ph idx="1"/>
          </p:nvPr>
        </p:nvSpPr>
        <p:spPr>
          <a:xfrm>
            <a:off x="1587710" y="2160016"/>
            <a:ext cx="4067909" cy="3926152"/>
          </a:xfrm>
        </p:spPr>
        <p:txBody>
          <a:bodyPr>
            <a:normAutofit/>
          </a:bodyPr>
          <a:lstStyle/>
          <a:p>
            <a:pPr marL="0" indent="0">
              <a:buNone/>
            </a:pPr>
            <a:r>
              <a:rPr lang="it-IT" sz="2000"/>
              <a:t>Il sistema FACS è strettamente legato alle Action Units in quanto queste vengono utilizzate per il riconoscimento delle Emozioni.</a:t>
            </a:r>
          </a:p>
          <a:p>
            <a:pPr marL="0" indent="0">
              <a:buNone/>
            </a:pPr>
            <a:r>
              <a:rPr lang="it-IT" sz="2000"/>
              <a:t>Le singole Action Unit suddividono i volti in sezioni ed assegnano un valore compreso fra 0 e 1 a queste in base alla contrazione del relativo muscolo.</a:t>
            </a:r>
          </a:p>
        </p:txBody>
      </p:sp>
      <p:pic>
        <p:nvPicPr>
          <p:cNvPr id="5" name="Immagine 4" descr="Immagine che contiene testo, schermata, bianco e nero, Carattere&#10;&#10;Descrizione generata automaticamente">
            <a:extLst>
              <a:ext uri="{FF2B5EF4-FFF2-40B4-BE49-F238E27FC236}">
                <a16:creationId xmlns:a16="http://schemas.microsoft.com/office/drawing/2014/main" id="{FCE9C8B4-327B-9BB3-BD5F-A207594C8C19}"/>
              </a:ext>
            </a:extLst>
          </p:cNvPr>
          <p:cNvPicPr>
            <a:picLocks noChangeAspect="1"/>
          </p:cNvPicPr>
          <p:nvPr/>
        </p:nvPicPr>
        <p:blipFill rotWithShape="1">
          <a:blip r:embed="rId2">
            <a:extLst>
              <a:ext uri="{28A0092B-C50C-407E-A947-70E740481C1C}">
                <a14:useLocalDpi xmlns:a14="http://schemas.microsoft.com/office/drawing/2010/main" val="0"/>
              </a:ext>
            </a:extLst>
          </a:blip>
          <a:srcRect l="5773" t="2599" r="3915"/>
          <a:stretch/>
        </p:blipFill>
        <p:spPr>
          <a:xfrm>
            <a:off x="6224325" y="756591"/>
            <a:ext cx="5199575" cy="5187135"/>
          </a:xfrm>
          <a:prstGeom prst="rect">
            <a:avLst/>
          </a:prstGeom>
        </p:spPr>
      </p:pic>
    </p:spTree>
    <p:extLst>
      <p:ext uri="{BB962C8B-B14F-4D97-AF65-F5344CB8AC3E}">
        <p14:creationId xmlns:p14="http://schemas.microsoft.com/office/powerpoint/2010/main" val="2629763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1" name="Rectangle 1030">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42" name="Rectangle 1032">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1043" name="Rectangle 1034">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1036">
            <a:extLst>
              <a:ext uri="{FF2B5EF4-FFF2-40B4-BE49-F238E27FC236}">
                <a16:creationId xmlns:a16="http://schemas.microsoft.com/office/drawing/2014/main" id="{D5B0F748-7FA7-4DDF-89A3-7F1D8EE1F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Rectangle 1038">
            <a:extLst>
              <a:ext uri="{FF2B5EF4-FFF2-40B4-BE49-F238E27FC236}">
                <a16:creationId xmlns:a16="http://schemas.microsoft.com/office/drawing/2014/main" id="{1903E872-C07A-4030-B584-D321D40CA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olo 8">
            <a:extLst>
              <a:ext uri="{FF2B5EF4-FFF2-40B4-BE49-F238E27FC236}">
                <a16:creationId xmlns:a16="http://schemas.microsoft.com/office/drawing/2014/main" id="{29A0454F-CF80-8CED-490A-8DE634B07626}"/>
              </a:ext>
            </a:extLst>
          </p:cNvPr>
          <p:cNvSpPr>
            <a:spLocks noGrp="1"/>
          </p:cNvSpPr>
          <p:nvPr>
            <p:ph type="title"/>
          </p:nvPr>
        </p:nvSpPr>
        <p:spPr/>
        <p:txBody>
          <a:bodyPr/>
          <a:lstStyle/>
          <a:p>
            <a:r>
              <a:rPr lang="en-US" sz="4400" dirty="0" err="1"/>
              <a:t>Tecnologie</a:t>
            </a:r>
            <a:r>
              <a:rPr lang="en-US" sz="4400" dirty="0"/>
              <a:t> </a:t>
            </a:r>
            <a:r>
              <a:rPr lang="en-US" sz="4400" dirty="0" err="1"/>
              <a:t>utilizzate</a:t>
            </a:r>
            <a:r>
              <a:rPr lang="en-US" sz="4400" dirty="0"/>
              <a:t> </a:t>
            </a:r>
            <a:r>
              <a:rPr lang="en-US" sz="4400" dirty="0" err="1"/>
              <a:t>negli</a:t>
            </a:r>
            <a:r>
              <a:rPr lang="en-US" sz="4400" dirty="0"/>
              <a:t> </a:t>
            </a:r>
            <a:r>
              <a:rPr lang="en-US" sz="4400" dirty="0" err="1"/>
              <a:t>studi</a:t>
            </a:r>
            <a:r>
              <a:rPr lang="en-US" sz="4400" dirty="0"/>
              <a:t> </a:t>
            </a:r>
            <a:r>
              <a:rPr lang="en-US" sz="4400" dirty="0" err="1"/>
              <a:t>sulle</a:t>
            </a:r>
            <a:r>
              <a:rPr lang="en-US" sz="4400" dirty="0"/>
              <a:t> </a:t>
            </a:r>
            <a:r>
              <a:rPr lang="en-US" sz="4400" dirty="0" err="1"/>
              <a:t>emozioni</a:t>
            </a:r>
            <a:endParaRPr lang="it-IT" dirty="0"/>
          </a:p>
        </p:txBody>
      </p:sp>
      <p:pic>
        <p:nvPicPr>
          <p:cNvPr id="10" name="Immagine 9" descr="Immagine che contiene testo, schermata, Carattere&#10;&#10;Descrizione generata automaticamente">
            <a:extLst>
              <a:ext uri="{FF2B5EF4-FFF2-40B4-BE49-F238E27FC236}">
                <a16:creationId xmlns:a16="http://schemas.microsoft.com/office/drawing/2014/main" id="{F86C3B5C-69FD-DA01-B569-64B0F0083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943" y="2816120"/>
            <a:ext cx="3641712" cy="2549199"/>
          </a:xfrm>
          <a:prstGeom prst="rect">
            <a:avLst/>
          </a:prstGeom>
        </p:spPr>
      </p:pic>
      <p:pic>
        <p:nvPicPr>
          <p:cNvPr id="11" name="Picture 2">
            <a:extLst>
              <a:ext uri="{FF2B5EF4-FFF2-40B4-BE49-F238E27FC236}">
                <a16:creationId xmlns:a16="http://schemas.microsoft.com/office/drawing/2014/main" id="{BA562503-A279-392F-824A-9675B616C8A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4438"/>
          <a:stretch/>
        </p:blipFill>
        <p:spPr bwMode="auto">
          <a:xfrm>
            <a:off x="4895117" y="2995418"/>
            <a:ext cx="3647271" cy="1856802"/>
          </a:xfrm>
          <a:prstGeom prst="rect">
            <a:avLst/>
          </a:prstGeom>
          <a:noFill/>
          <a:extLst>
            <a:ext uri="{909E8E84-426E-40DD-AFC4-6F175D3DCCD1}">
              <a14:hiddenFill xmlns:a14="http://schemas.microsoft.com/office/drawing/2010/main">
                <a:solidFill>
                  <a:srgbClr val="FFFFFF"/>
                </a:solidFill>
              </a14:hiddenFill>
            </a:ext>
          </a:extLst>
        </p:spPr>
      </p:pic>
      <p:pic>
        <p:nvPicPr>
          <p:cNvPr id="12" name="Immagine 11" descr="Immagine che contiene Policromia, arte, albero di Natale, luce&#10;&#10;Descrizione generata automaticamente">
            <a:extLst>
              <a:ext uri="{FF2B5EF4-FFF2-40B4-BE49-F238E27FC236}">
                <a16:creationId xmlns:a16="http://schemas.microsoft.com/office/drawing/2014/main" id="{45D37EF3-8279-F8F6-8243-2AB78F7FE3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8367" y="2411783"/>
            <a:ext cx="3551859" cy="3990855"/>
          </a:xfrm>
          <a:prstGeom prst="rect">
            <a:avLst/>
          </a:prstGeom>
        </p:spPr>
      </p:pic>
    </p:spTree>
    <p:extLst>
      <p:ext uri="{BB962C8B-B14F-4D97-AF65-F5344CB8AC3E}">
        <p14:creationId xmlns:p14="http://schemas.microsoft.com/office/powerpoint/2010/main" val="3228791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91E0BE-E181-9E5E-55EB-895D6123629E}"/>
              </a:ext>
            </a:extLst>
          </p:cNvPr>
          <p:cNvSpPr>
            <a:spLocks noGrp="1"/>
          </p:cNvSpPr>
          <p:nvPr>
            <p:ph type="title"/>
          </p:nvPr>
        </p:nvSpPr>
        <p:spPr>
          <a:xfrm>
            <a:off x="1587710" y="455362"/>
            <a:ext cx="9486689" cy="1550419"/>
          </a:xfrm>
        </p:spPr>
        <p:txBody>
          <a:bodyPr>
            <a:noAutofit/>
          </a:bodyPr>
          <a:lstStyle/>
          <a:p>
            <a:r>
              <a:rPr lang="it-IT" sz="3600" i="0" dirty="0">
                <a:solidFill>
                  <a:srgbClr val="ECECF1"/>
                </a:solidFill>
                <a:effectLst/>
                <a:latin typeface="Söhne"/>
              </a:rPr>
              <a:t>Selezione fra le tecnologie precedentemente utilizzate e ulteriori tecnologie per sperimentazione e confronto</a:t>
            </a:r>
            <a:endParaRPr lang="it-IT" sz="3600" dirty="0"/>
          </a:p>
        </p:txBody>
      </p:sp>
      <p:sp>
        <p:nvSpPr>
          <p:cNvPr id="3" name="Segnaposto contenuto 2">
            <a:extLst>
              <a:ext uri="{FF2B5EF4-FFF2-40B4-BE49-F238E27FC236}">
                <a16:creationId xmlns:a16="http://schemas.microsoft.com/office/drawing/2014/main" id="{FDFD3656-1345-8E35-A90D-6FD73F5BC397}"/>
              </a:ext>
            </a:extLst>
          </p:cNvPr>
          <p:cNvSpPr>
            <a:spLocks noGrp="1"/>
          </p:cNvSpPr>
          <p:nvPr>
            <p:ph idx="1"/>
          </p:nvPr>
        </p:nvSpPr>
        <p:spPr>
          <a:xfrm>
            <a:off x="1587710" y="2274316"/>
            <a:ext cx="9486690" cy="3926152"/>
          </a:xfrm>
        </p:spPr>
        <p:txBody>
          <a:bodyPr/>
          <a:lstStyle/>
          <a:p>
            <a:pPr marL="0" indent="0">
              <a:buNone/>
            </a:pPr>
            <a:r>
              <a:rPr lang="it-IT" dirty="0"/>
              <a:t>Fra le tecnologie precedentemente esposte ho optato per il random forest.</a:t>
            </a:r>
          </a:p>
          <a:p>
            <a:pPr marL="0" indent="0">
              <a:buNone/>
            </a:pPr>
            <a:r>
              <a:rPr lang="it-IT" dirty="0"/>
              <a:t>Ho deciso di aggiungere altri algoritmi di apprendimento supervisionato per la classificazione in modo da poter effettuare un confronto fra questi e il random forest, quali:</a:t>
            </a:r>
          </a:p>
          <a:p>
            <a:pPr lvl="1"/>
            <a:r>
              <a:rPr lang="it-IT" sz="2200" dirty="0"/>
              <a:t>k-</a:t>
            </a:r>
            <a:r>
              <a:rPr lang="it-IT" sz="2200" dirty="0" err="1"/>
              <a:t>nearest</a:t>
            </a:r>
            <a:r>
              <a:rPr lang="it-IT" sz="2200" dirty="0"/>
              <a:t> </a:t>
            </a:r>
            <a:r>
              <a:rPr lang="it-IT" sz="2200" dirty="0" err="1"/>
              <a:t>neighbors</a:t>
            </a:r>
            <a:endParaRPr lang="it-IT" sz="2200" dirty="0"/>
          </a:p>
          <a:p>
            <a:pPr lvl="1"/>
            <a:r>
              <a:rPr lang="it-IT" sz="2200" dirty="0"/>
              <a:t>Naive Bayes</a:t>
            </a:r>
          </a:p>
          <a:p>
            <a:pPr lvl="1"/>
            <a:r>
              <a:rPr lang="it-IT" sz="2200" dirty="0"/>
              <a:t>Support </a:t>
            </a:r>
            <a:r>
              <a:rPr lang="it-IT" sz="2200" dirty="0" err="1"/>
              <a:t>vector</a:t>
            </a:r>
            <a:r>
              <a:rPr lang="it-IT" sz="2200" dirty="0"/>
              <a:t> machine</a:t>
            </a:r>
          </a:p>
          <a:p>
            <a:pPr lvl="1"/>
            <a:r>
              <a:rPr lang="it-IT" sz="2200" dirty="0"/>
              <a:t>Support Vector </a:t>
            </a:r>
            <a:r>
              <a:rPr lang="it-IT" sz="2200" dirty="0" err="1"/>
              <a:t>Regression</a:t>
            </a:r>
            <a:endParaRPr lang="it-IT" sz="2200" dirty="0"/>
          </a:p>
        </p:txBody>
      </p:sp>
    </p:spTree>
    <p:extLst>
      <p:ext uri="{BB962C8B-B14F-4D97-AF65-F5344CB8AC3E}">
        <p14:creationId xmlns:p14="http://schemas.microsoft.com/office/powerpoint/2010/main" val="4087038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6" name="Rectangle 15">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egnaposto contenuto 2">
            <a:extLst>
              <a:ext uri="{FF2B5EF4-FFF2-40B4-BE49-F238E27FC236}">
                <a16:creationId xmlns:a16="http://schemas.microsoft.com/office/drawing/2014/main" id="{9B628919-0DC6-CC08-1156-24C595C7BD37}"/>
              </a:ext>
            </a:extLst>
          </p:cNvPr>
          <p:cNvSpPr>
            <a:spLocks noGrp="1"/>
          </p:cNvSpPr>
          <p:nvPr>
            <p:ph idx="1"/>
          </p:nvPr>
        </p:nvSpPr>
        <p:spPr>
          <a:xfrm>
            <a:off x="1587710" y="2005781"/>
            <a:ext cx="4696319" cy="3926152"/>
          </a:xfrm>
        </p:spPr>
        <p:txBody>
          <a:bodyPr>
            <a:normAutofit/>
          </a:bodyPr>
          <a:lstStyle/>
          <a:p>
            <a:pPr marL="0" indent="0">
              <a:buNone/>
            </a:pPr>
            <a:r>
              <a:rPr lang="it-IT" dirty="0"/>
              <a:t>Sono stati utilizzati due dataset per </a:t>
            </a:r>
            <a:r>
              <a:rPr lang="it-IT" dirty="0" err="1"/>
              <a:t>l’estrapolazioni</a:t>
            </a:r>
            <a:r>
              <a:rPr lang="it-IT" dirty="0"/>
              <a:t> delle Action Units:</a:t>
            </a:r>
          </a:p>
          <a:p>
            <a:r>
              <a:rPr lang="it-IT" dirty="0"/>
              <a:t>DAiSEE</a:t>
            </a:r>
          </a:p>
          <a:p>
            <a:r>
              <a:rPr lang="it-IT" dirty="0" err="1"/>
              <a:t>Student</a:t>
            </a:r>
            <a:r>
              <a:rPr lang="it-IT" dirty="0"/>
              <a:t>-engagement-dataset</a:t>
            </a:r>
          </a:p>
        </p:txBody>
      </p:sp>
      <p:pic>
        <p:nvPicPr>
          <p:cNvPr id="7" name="Immagine 6">
            <a:extLst>
              <a:ext uri="{FF2B5EF4-FFF2-40B4-BE49-F238E27FC236}">
                <a16:creationId xmlns:a16="http://schemas.microsoft.com/office/drawing/2014/main" id="{6EBDFCC7-7BA3-0608-AF7D-2B016114D16C}"/>
              </a:ext>
            </a:extLst>
          </p:cNvPr>
          <p:cNvPicPr>
            <a:picLocks noChangeAspect="1"/>
          </p:cNvPicPr>
          <p:nvPr/>
        </p:nvPicPr>
        <p:blipFill>
          <a:blip r:embed="rId2">
            <a:extLst>
              <a:ext uri="{28A0092B-C50C-407E-A947-70E740481C1C}">
                <a14:useLocalDpi xmlns:a14="http://schemas.microsoft.com/office/drawing/2010/main" val="0"/>
              </a:ext>
            </a:extLst>
          </a:blip>
          <a:srcRect l="2785" r="2785"/>
          <a:stretch/>
        </p:blipFill>
        <p:spPr>
          <a:xfrm>
            <a:off x="6936059" y="71975"/>
            <a:ext cx="4234160" cy="3295191"/>
          </a:xfrm>
          <a:prstGeom prst="rect">
            <a:avLst/>
          </a:prstGeom>
        </p:spPr>
      </p:pic>
      <p:pic>
        <p:nvPicPr>
          <p:cNvPr id="5" name="Immagine 4">
            <a:extLst>
              <a:ext uri="{FF2B5EF4-FFF2-40B4-BE49-F238E27FC236}">
                <a16:creationId xmlns:a16="http://schemas.microsoft.com/office/drawing/2014/main" id="{5B5B8C07-CE69-6AF6-69E3-D7C5F2C8E2A6}"/>
              </a:ext>
            </a:extLst>
          </p:cNvPr>
          <p:cNvPicPr>
            <a:picLocks noChangeAspect="1"/>
          </p:cNvPicPr>
          <p:nvPr/>
        </p:nvPicPr>
        <p:blipFill>
          <a:blip r:embed="rId3">
            <a:extLst>
              <a:ext uri="{28A0092B-C50C-407E-A947-70E740481C1C}">
                <a14:useLocalDpi xmlns:a14="http://schemas.microsoft.com/office/drawing/2010/main" val="0"/>
              </a:ext>
            </a:extLst>
          </a:blip>
          <a:srcRect l="844" r="844"/>
          <a:stretch/>
        </p:blipFill>
        <p:spPr>
          <a:xfrm>
            <a:off x="6936059" y="3490835"/>
            <a:ext cx="4237965" cy="3298152"/>
          </a:xfrm>
          <a:prstGeom prst="rect">
            <a:avLst/>
          </a:prstGeom>
        </p:spPr>
      </p:pic>
      <p:sp>
        <p:nvSpPr>
          <p:cNvPr id="8" name="Titolo 1">
            <a:extLst>
              <a:ext uri="{FF2B5EF4-FFF2-40B4-BE49-F238E27FC236}">
                <a16:creationId xmlns:a16="http://schemas.microsoft.com/office/drawing/2014/main" id="{2DEBA93D-0888-FE3F-77B7-1ED5C4C02DC7}"/>
              </a:ext>
            </a:extLst>
          </p:cNvPr>
          <p:cNvSpPr txBox="1">
            <a:spLocks/>
          </p:cNvSpPr>
          <p:nvPr/>
        </p:nvSpPr>
        <p:spPr>
          <a:xfrm>
            <a:off x="1587710" y="455362"/>
            <a:ext cx="4067909" cy="1550419"/>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a:lstStyle>
          <a:p>
            <a:r>
              <a:rPr lang="it-IT" dirty="0"/>
              <a:t>Datasets</a:t>
            </a:r>
          </a:p>
          <a:p>
            <a:r>
              <a:rPr lang="it-IT" dirty="0"/>
              <a:t>utilizzati</a:t>
            </a:r>
          </a:p>
        </p:txBody>
      </p:sp>
    </p:spTree>
    <p:extLst>
      <p:ext uri="{BB962C8B-B14F-4D97-AF65-F5344CB8AC3E}">
        <p14:creationId xmlns:p14="http://schemas.microsoft.com/office/powerpoint/2010/main" val="21117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446B1DD-E53B-B59E-78A0-45BD6A56562B}"/>
              </a:ext>
            </a:extLst>
          </p:cNvPr>
          <p:cNvSpPr>
            <a:spLocks noGrp="1"/>
          </p:cNvSpPr>
          <p:nvPr>
            <p:ph type="title"/>
          </p:nvPr>
        </p:nvSpPr>
        <p:spPr/>
        <p:txBody>
          <a:bodyPr/>
          <a:lstStyle/>
          <a:p>
            <a:r>
              <a:rPr lang="it-IT" dirty="0"/>
              <a:t>Unione dei datasets</a:t>
            </a:r>
          </a:p>
        </p:txBody>
      </p:sp>
      <p:sp>
        <p:nvSpPr>
          <p:cNvPr id="3" name="Segnaposto contenuto 2">
            <a:extLst>
              <a:ext uri="{FF2B5EF4-FFF2-40B4-BE49-F238E27FC236}">
                <a16:creationId xmlns:a16="http://schemas.microsoft.com/office/drawing/2014/main" id="{7C055160-BB8E-22D9-485B-B45D59EF0398}"/>
              </a:ext>
            </a:extLst>
          </p:cNvPr>
          <p:cNvSpPr>
            <a:spLocks noGrp="1"/>
          </p:cNvSpPr>
          <p:nvPr>
            <p:ph idx="1"/>
          </p:nvPr>
        </p:nvSpPr>
        <p:spPr/>
        <p:txBody>
          <a:bodyPr/>
          <a:lstStyle/>
          <a:p>
            <a:r>
              <a:rPr lang="it-IT" dirty="0"/>
              <a:t>I dataset sono stati accorpati ad un unico dataset ed è stata effettuata un’operazione di </a:t>
            </a:r>
            <a:r>
              <a:rPr lang="it-IT" dirty="0" err="1"/>
              <a:t>resample</a:t>
            </a:r>
            <a:r>
              <a:rPr lang="it-IT" dirty="0"/>
              <a:t> per ottenere i seguenti dati:</a:t>
            </a:r>
          </a:p>
        </p:txBody>
      </p:sp>
      <p:pic>
        <p:nvPicPr>
          <p:cNvPr id="5" name="Immagine 4">
            <a:extLst>
              <a:ext uri="{FF2B5EF4-FFF2-40B4-BE49-F238E27FC236}">
                <a16:creationId xmlns:a16="http://schemas.microsoft.com/office/drawing/2014/main" id="{B6A2F586-10BD-3577-F946-429B30FF37E5}"/>
              </a:ext>
            </a:extLst>
          </p:cNvPr>
          <p:cNvPicPr>
            <a:picLocks noChangeAspect="1"/>
          </p:cNvPicPr>
          <p:nvPr/>
        </p:nvPicPr>
        <p:blipFill>
          <a:blip r:embed="rId2">
            <a:extLst>
              <a:ext uri="{28A0092B-C50C-407E-A947-70E740481C1C}">
                <a14:useLocalDpi xmlns:a14="http://schemas.microsoft.com/office/drawing/2010/main" val="0"/>
              </a:ext>
            </a:extLst>
          </a:blip>
          <a:srcRect l="1057" r="1057"/>
          <a:stretch/>
        </p:blipFill>
        <p:spPr>
          <a:xfrm>
            <a:off x="1852467" y="3021979"/>
            <a:ext cx="4795677" cy="3600405"/>
          </a:xfrm>
          <a:prstGeom prst="rect">
            <a:avLst/>
          </a:prstGeom>
        </p:spPr>
      </p:pic>
      <p:pic>
        <p:nvPicPr>
          <p:cNvPr id="7" name="Immagine 6">
            <a:extLst>
              <a:ext uri="{FF2B5EF4-FFF2-40B4-BE49-F238E27FC236}">
                <a16:creationId xmlns:a16="http://schemas.microsoft.com/office/drawing/2014/main" id="{837A81DF-8162-746A-CDCA-69DC22DC8751}"/>
              </a:ext>
            </a:extLst>
          </p:cNvPr>
          <p:cNvPicPr>
            <a:picLocks noChangeAspect="1"/>
          </p:cNvPicPr>
          <p:nvPr/>
        </p:nvPicPr>
        <p:blipFill>
          <a:blip r:embed="rId3">
            <a:extLst>
              <a:ext uri="{28A0092B-C50C-407E-A947-70E740481C1C}">
                <a14:useLocalDpi xmlns:a14="http://schemas.microsoft.com/office/drawing/2010/main" val="0"/>
              </a:ext>
            </a:extLst>
          </a:blip>
          <a:srcRect l="375" r="375"/>
          <a:stretch/>
        </p:blipFill>
        <p:spPr>
          <a:xfrm>
            <a:off x="6753000" y="3021978"/>
            <a:ext cx="4586157" cy="3600405"/>
          </a:xfrm>
          <a:prstGeom prst="rect">
            <a:avLst/>
          </a:prstGeom>
        </p:spPr>
      </p:pic>
    </p:spTree>
    <p:extLst>
      <p:ext uri="{BB962C8B-B14F-4D97-AF65-F5344CB8AC3E}">
        <p14:creationId xmlns:p14="http://schemas.microsoft.com/office/powerpoint/2010/main" val="2899039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FC054F4-0EE8-B2F3-AEF7-9F66CCB156F3}"/>
              </a:ext>
            </a:extLst>
          </p:cNvPr>
          <p:cNvSpPr>
            <a:spLocks noGrp="1"/>
          </p:cNvSpPr>
          <p:nvPr>
            <p:ph type="title"/>
          </p:nvPr>
        </p:nvSpPr>
        <p:spPr/>
        <p:txBody>
          <a:bodyPr/>
          <a:lstStyle/>
          <a:p>
            <a:r>
              <a:rPr lang="it-IT"/>
              <a:t>Comparazione fra i classificatori generati </a:t>
            </a:r>
            <a:endParaRPr lang="it-IT" dirty="0"/>
          </a:p>
        </p:txBody>
      </p:sp>
      <p:graphicFrame>
        <p:nvGraphicFramePr>
          <p:cNvPr id="4" name="Segnaposto contenuto 3">
            <a:extLst>
              <a:ext uri="{FF2B5EF4-FFF2-40B4-BE49-F238E27FC236}">
                <a16:creationId xmlns:a16="http://schemas.microsoft.com/office/drawing/2014/main" id="{AD777C47-8C06-54C2-2A0B-F23FB9E27E8C}"/>
              </a:ext>
            </a:extLst>
          </p:cNvPr>
          <p:cNvGraphicFramePr>
            <a:graphicFrameLocks noGrp="1"/>
          </p:cNvGraphicFramePr>
          <p:nvPr>
            <p:ph idx="1"/>
            <p:extLst>
              <p:ext uri="{D42A27DB-BD31-4B8C-83A1-F6EECF244321}">
                <p14:modId xmlns:p14="http://schemas.microsoft.com/office/powerpoint/2010/main" val="3732507906"/>
              </p:ext>
            </p:extLst>
          </p:nvPr>
        </p:nvGraphicFramePr>
        <p:xfrm>
          <a:off x="1808202" y="1878472"/>
          <a:ext cx="9486689" cy="4847642"/>
        </p:xfrm>
        <a:graphic>
          <a:graphicData uri="http://schemas.openxmlformats.org/drawingml/2006/table">
            <a:tbl>
              <a:tblPr>
                <a:tableStyleId>{00A15C55-8517-42AA-B614-E9B94910E393}</a:tableStyleId>
              </a:tblPr>
              <a:tblGrid>
                <a:gridCol w="2734683">
                  <a:extLst>
                    <a:ext uri="{9D8B030D-6E8A-4147-A177-3AD203B41FA5}">
                      <a16:colId xmlns:a16="http://schemas.microsoft.com/office/drawing/2014/main" val="2197535170"/>
                    </a:ext>
                  </a:extLst>
                </a:gridCol>
                <a:gridCol w="1452044">
                  <a:extLst>
                    <a:ext uri="{9D8B030D-6E8A-4147-A177-3AD203B41FA5}">
                      <a16:colId xmlns:a16="http://schemas.microsoft.com/office/drawing/2014/main" val="3401847163"/>
                    </a:ext>
                  </a:extLst>
                </a:gridCol>
                <a:gridCol w="1427844">
                  <a:extLst>
                    <a:ext uri="{9D8B030D-6E8A-4147-A177-3AD203B41FA5}">
                      <a16:colId xmlns:a16="http://schemas.microsoft.com/office/drawing/2014/main" val="3902608085"/>
                    </a:ext>
                  </a:extLst>
                </a:gridCol>
                <a:gridCol w="1379442">
                  <a:extLst>
                    <a:ext uri="{9D8B030D-6E8A-4147-A177-3AD203B41FA5}">
                      <a16:colId xmlns:a16="http://schemas.microsoft.com/office/drawing/2014/main" val="531278861"/>
                    </a:ext>
                  </a:extLst>
                </a:gridCol>
                <a:gridCol w="2492676">
                  <a:extLst>
                    <a:ext uri="{9D8B030D-6E8A-4147-A177-3AD203B41FA5}">
                      <a16:colId xmlns:a16="http://schemas.microsoft.com/office/drawing/2014/main" val="1753234897"/>
                    </a:ext>
                  </a:extLst>
                </a:gridCol>
              </a:tblGrid>
              <a:tr h="467242">
                <a:tc>
                  <a:txBody>
                    <a:bodyPr/>
                    <a:lstStyle/>
                    <a:p>
                      <a:pPr algn="ctr" fontAlgn="b"/>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err="1">
                          <a:solidFill>
                            <a:schemeClr val="tx1"/>
                          </a:solidFill>
                          <a:effectLst/>
                        </a:rPr>
                        <a:t>Accuracy</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Precision</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Recall</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 </a:t>
                      </a:r>
                      <a:r>
                        <a:rPr lang="it-IT" sz="1600" u="none" strike="noStrike" dirty="0" err="1">
                          <a:solidFill>
                            <a:schemeClr val="tx1"/>
                          </a:solidFill>
                          <a:effectLst/>
                        </a:rPr>
                        <a:t>Balanced</a:t>
                      </a:r>
                      <a:r>
                        <a:rPr lang="it-IT" sz="1600" u="none" strike="noStrike" dirty="0">
                          <a:solidFill>
                            <a:schemeClr val="tx1"/>
                          </a:solidFill>
                          <a:effectLst/>
                        </a:rPr>
                        <a:t> </a:t>
                      </a:r>
                      <a:r>
                        <a:rPr lang="it-IT" sz="1600" u="none" strike="noStrike" dirty="0" err="1">
                          <a:solidFill>
                            <a:schemeClr val="tx1"/>
                          </a:solidFill>
                          <a:effectLst/>
                        </a:rPr>
                        <a:t>Accuracy</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285406353"/>
                  </a:ext>
                </a:extLst>
              </a:tr>
              <a:tr h="876080">
                <a:tc>
                  <a:txBody>
                    <a:bodyPr/>
                    <a:lstStyle/>
                    <a:p>
                      <a:pPr algn="ctr" fontAlgn="b"/>
                      <a:r>
                        <a:rPr lang="it-IT" sz="1600" u="none" strike="noStrike" dirty="0">
                          <a:solidFill>
                            <a:schemeClr val="tx1"/>
                          </a:solidFill>
                          <a:effectLst/>
                        </a:rPr>
                        <a:t>K-Nearest Neighbors</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77,87493%</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76,43947%</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77,87493%</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77,87465%</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229704742"/>
                  </a:ext>
                </a:extLst>
              </a:tr>
              <a:tr h="876080">
                <a:tc>
                  <a:txBody>
                    <a:bodyPr/>
                    <a:lstStyle/>
                    <a:p>
                      <a:pPr algn="ctr" fontAlgn="b"/>
                      <a:r>
                        <a:rPr lang="it-IT" sz="1600" u="none" strike="noStrike" dirty="0">
                          <a:solidFill>
                            <a:schemeClr val="tx1"/>
                          </a:solidFill>
                          <a:effectLst/>
                        </a:rPr>
                        <a:t>Random Forest</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82,25838%</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81,86107%</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82,25838%</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82,25838%</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606796806"/>
                  </a:ext>
                </a:extLst>
              </a:tr>
              <a:tr h="876080">
                <a:tc>
                  <a:txBody>
                    <a:bodyPr/>
                    <a:lstStyle/>
                    <a:p>
                      <a:pPr algn="ctr" fontAlgn="b"/>
                      <a:r>
                        <a:rPr lang="it-IT" sz="1600" u="none" strike="noStrike" dirty="0">
                          <a:solidFill>
                            <a:schemeClr val="tx1"/>
                          </a:solidFill>
                          <a:effectLst/>
                        </a:rPr>
                        <a:t>Naive Bayes </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39,16669%</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35,96379%</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39,16669%</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39,16736%</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821200997"/>
                  </a:ext>
                </a:extLst>
              </a:tr>
              <a:tr h="876080">
                <a:tc>
                  <a:txBody>
                    <a:bodyPr/>
                    <a:lstStyle/>
                    <a:p>
                      <a:pPr algn="ctr" fontAlgn="b"/>
                      <a:r>
                        <a:rPr lang="it-IT" sz="1600" u="none" strike="noStrike" dirty="0">
                          <a:solidFill>
                            <a:schemeClr val="tx1"/>
                          </a:solidFill>
                          <a:effectLst/>
                        </a:rPr>
                        <a:t>Support Vector Machine</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54,37561%</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53,82087%</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54,37561%</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54,38249%</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3492297697"/>
                  </a:ext>
                </a:extLst>
              </a:tr>
              <a:tr h="876080">
                <a:tc>
                  <a:txBody>
                    <a:bodyPr/>
                    <a:lstStyle/>
                    <a:p>
                      <a:pPr algn="ctr" fontAlgn="b"/>
                      <a:r>
                        <a:rPr lang="it-IT" sz="1600" b="0" i="0" u="none" strike="noStrike" dirty="0">
                          <a:solidFill>
                            <a:schemeClr val="tx1"/>
                          </a:solidFill>
                          <a:effectLst/>
                          <a:latin typeface="Neue Haas Grotesk Text Pro (Corpo)"/>
                        </a:rPr>
                        <a:t>Support </a:t>
                      </a:r>
                      <a:r>
                        <a:rPr lang="it-IT" sz="1600" b="0" i="0" u="none" strike="noStrike" dirty="0" err="1">
                          <a:solidFill>
                            <a:schemeClr val="tx1"/>
                          </a:solidFill>
                          <a:effectLst/>
                          <a:latin typeface="Neue Haas Grotesk Text Pro (Corpo)"/>
                        </a:rPr>
                        <a:t>vector</a:t>
                      </a:r>
                      <a:r>
                        <a:rPr lang="it-IT" sz="1600" b="0" i="0" u="none" strike="noStrike" dirty="0">
                          <a:solidFill>
                            <a:schemeClr val="tx1"/>
                          </a:solidFill>
                          <a:effectLst/>
                          <a:latin typeface="Neue Haas Grotesk Text Pro (Corpo)"/>
                        </a:rPr>
                        <a:t> </a:t>
                      </a:r>
                      <a:r>
                        <a:rPr lang="it-IT" sz="1600" b="0" i="0" u="none" strike="noStrike" dirty="0" err="1">
                          <a:solidFill>
                            <a:schemeClr val="tx1"/>
                          </a:solidFill>
                          <a:effectLst/>
                          <a:latin typeface="Neue Haas Grotesk Text Pro (Corpo)"/>
                        </a:rPr>
                        <a:t>regressor</a:t>
                      </a:r>
                      <a:endParaRPr lang="it-IT" sz="1600" b="0" i="0" u="none" strike="noStrike" dirty="0">
                        <a:solidFill>
                          <a:schemeClr val="tx1"/>
                        </a:solidFill>
                        <a:effectLst/>
                        <a:latin typeface="Neue Haas Grotesk Text Pro (Corpo)"/>
                      </a:endParaRPr>
                    </a:p>
                  </a:txBody>
                  <a:tcPr marL="7620" marR="7620" marT="7620" marB="0" anchor="ctr">
                    <a:solidFill>
                      <a:schemeClr val="bg1"/>
                    </a:solidFill>
                  </a:tcPr>
                </a:tc>
                <a:tc>
                  <a:txBody>
                    <a:bodyPr/>
                    <a:lstStyle/>
                    <a:p>
                      <a:pPr algn="ctr" fontAlgn="b"/>
                      <a:r>
                        <a:rPr lang="it-IT" sz="1600" b="0" i="0" u="none" strike="noStrike" dirty="0">
                          <a:solidFill>
                            <a:schemeClr val="tx1"/>
                          </a:solidFill>
                          <a:effectLst/>
                          <a:latin typeface="Neue Haas Grotesk Text Pro (Corpo)"/>
                        </a:rPr>
                        <a:t>16.62504% </a:t>
                      </a:r>
                    </a:p>
                  </a:txBody>
                  <a:tcPr marL="7620" marR="7620" marT="7620" marB="0" anchor="ctr">
                    <a:solidFill>
                      <a:schemeClr val="bg1"/>
                    </a:solidFill>
                  </a:tcPr>
                </a:tc>
                <a:tc>
                  <a:txBody>
                    <a:bodyPr/>
                    <a:lstStyle/>
                    <a:p>
                      <a:pPr algn="ctr" fontAlgn="b"/>
                      <a:r>
                        <a:rPr lang="it-IT" sz="1600" b="0" i="0" u="none" strike="noStrike" dirty="0">
                          <a:solidFill>
                            <a:schemeClr val="tx1"/>
                          </a:solidFill>
                          <a:effectLst/>
                          <a:latin typeface="Neue Haas Grotesk Text Pro (Corpo)"/>
                        </a:rPr>
                        <a:t>18.92075% </a:t>
                      </a:r>
                    </a:p>
                  </a:txBody>
                  <a:tcPr marL="7620" marR="7620" marT="7620" marB="0" anchor="ctr">
                    <a:solidFill>
                      <a:schemeClr val="bg1"/>
                    </a:solidFill>
                  </a:tcPr>
                </a:tc>
                <a:tc>
                  <a:txBody>
                    <a:bodyPr/>
                    <a:lstStyle/>
                    <a:p>
                      <a:pPr algn="ctr" fontAlgn="b"/>
                      <a:r>
                        <a:rPr lang="it-IT" sz="1600" b="0" i="0" u="none" strike="noStrike" dirty="0">
                          <a:solidFill>
                            <a:schemeClr val="tx1"/>
                          </a:solidFill>
                          <a:effectLst/>
                          <a:latin typeface="Neue Haas Grotesk Text Pro (Corpo)"/>
                        </a:rPr>
                        <a:t>16.62504% </a:t>
                      </a:r>
                    </a:p>
                  </a:txBody>
                  <a:tcPr marL="7620" marR="7620" marT="7620" marB="0" anchor="ctr">
                    <a:solidFill>
                      <a:schemeClr val="bg1"/>
                    </a:solidFill>
                  </a:tcPr>
                </a:tc>
                <a:tc>
                  <a:txBody>
                    <a:bodyPr/>
                    <a:lstStyle/>
                    <a:p>
                      <a:pPr algn="ctr" fontAlgn="b"/>
                      <a:r>
                        <a:rPr lang="it-IT" sz="1600" b="0" i="0" u="none" strike="noStrike" dirty="0">
                          <a:solidFill>
                            <a:schemeClr val="tx1"/>
                          </a:solidFill>
                          <a:effectLst/>
                          <a:latin typeface="Neue Haas Grotesk Text Pro (Corpo)"/>
                        </a:rPr>
                        <a:t>16.6416%</a:t>
                      </a:r>
                    </a:p>
                  </a:txBody>
                  <a:tcPr marL="7620" marR="7620" marT="7620" marB="0" anchor="ctr">
                    <a:solidFill>
                      <a:schemeClr val="bg1"/>
                    </a:solidFill>
                  </a:tcPr>
                </a:tc>
                <a:extLst>
                  <a:ext uri="{0D108BD9-81ED-4DB2-BD59-A6C34878D82A}">
                    <a16:rowId xmlns:a16="http://schemas.microsoft.com/office/drawing/2014/main" val="2747314866"/>
                  </a:ext>
                </a:extLst>
              </a:tr>
            </a:tbl>
          </a:graphicData>
        </a:graphic>
      </p:graphicFrame>
    </p:spTree>
    <p:extLst>
      <p:ext uri="{BB962C8B-B14F-4D97-AF65-F5344CB8AC3E}">
        <p14:creationId xmlns:p14="http://schemas.microsoft.com/office/powerpoint/2010/main" val="1089377852"/>
      </p:ext>
    </p:extLst>
  </p:cSld>
  <p:clrMapOvr>
    <a:masterClrMapping/>
  </p:clrMapOvr>
</p:sld>
</file>

<file path=ppt/theme/theme1.xml><?xml version="1.0" encoding="utf-8"?>
<a:theme xmlns:a="http://schemas.openxmlformats.org/drawingml/2006/main" name="InterweaveVTI">
  <a:themeElements>
    <a:clrScheme name="Elica">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2078</TotalTime>
  <Words>484</Words>
  <Application>Microsoft Office PowerPoint</Application>
  <PresentationFormat>Widescreen</PresentationFormat>
  <Paragraphs>72</Paragraphs>
  <Slides>14</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14</vt:i4>
      </vt:variant>
    </vt:vector>
  </HeadingPairs>
  <TitlesOfParts>
    <vt:vector size="20" baseType="lpstr">
      <vt:lpstr>Arial</vt:lpstr>
      <vt:lpstr>Calibri</vt:lpstr>
      <vt:lpstr>Neue Haas Grotesk Text Pro</vt:lpstr>
      <vt:lpstr>Neue Haas Grotesk Text Pro (Corpo)</vt:lpstr>
      <vt:lpstr>Söhne</vt:lpstr>
      <vt:lpstr>InterweaveVTI</vt:lpstr>
      <vt:lpstr>Analisi espressioni facciali in contesto di  e-learning</vt:lpstr>
      <vt:lpstr>Contesto</vt:lpstr>
      <vt:lpstr>Emozioni ma non stati d’animo</vt:lpstr>
      <vt:lpstr>Action Units</vt:lpstr>
      <vt:lpstr>Tecnologie utilizzate negli studi sulle emozioni</vt:lpstr>
      <vt:lpstr>Selezione fra le tecnologie precedentemente utilizzate e ulteriori tecnologie per sperimentazione e confronto</vt:lpstr>
      <vt:lpstr>Presentazione standard di PowerPoint</vt:lpstr>
      <vt:lpstr>Unione dei datasets</vt:lpstr>
      <vt:lpstr>Comparazione fra i classificatori generati </vt:lpstr>
      <vt:lpstr>Applicativo realizzato</vt:lpstr>
      <vt:lpstr>WoMan</vt:lpstr>
      <vt:lpstr>Risultati WoMan</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Analisi espressioni facciali in contesto di  e-learning</dc:title>
  <dc:creator>Alessandro Carella</dc:creator>
  <cp:lastModifiedBy>Alessandro Carella</cp:lastModifiedBy>
  <cp:revision>20</cp:revision>
  <dcterms:created xsi:type="dcterms:W3CDTF">2023-06-16T10:25:03Z</dcterms:created>
  <dcterms:modified xsi:type="dcterms:W3CDTF">2023-07-19T00:19:28Z</dcterms:modified>
</cp:coreProperties>
</file>

<file path=docProps/thumbnail.jpeg>
</file>